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0" r:id="rId8"/>
    <p:sldId id="264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55" d="100"/>
          <a:sy n="55" d="100"/>
        </p:scale>
        <p:origin x="45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mc:AlternateContent xmlns:mc="http://schemas.openxmlformats.org/markup-compatibility/2006">
    <mc:Choice xmlns:p14="http://schemas.microsoft.com/office/powerpoint/2010/main" Requires="p14">
      <p:transition>
        <p14:shred/>
      </p:transition>
    </mc:Choice>
    <mc:Fallback>
      <p:transition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s.wikipedia.org/wiki/Motor_de_combusti%C3%B3n_interna" TargetMode="External"/><Relationship Id="rId13" Type="http://schemas.openxmlformats.org/officeDocument/2006/relationships/hyperlink" Target="https://es.wikipedia.org/wiki/Hidrocarburo" TargetMode="External"/><Relationship Id="rId3" Type="http://schemas.openxmlformats.org/officeDocument/2006/relationships/hyperlink" Target="https://es.wikipedia.org/wiki/Atm%C3%B3sfera" TargetMode="External"/><Relationship Id="rId7" Type="http://schemas.openxmlformats.org/officeDocument/2006/relationships/hyperlink" Target="https://es.wikipedia.org/wiki/Industria" TargetMode="External"/><Relationship Id="rId12" Type="http://schemas.openxmlformats.org/officeDocument/2006/relationships/hyperlink" Target="https://es.wikipedia.org/wiki/Esmog" TargetMode="External"/><Relationship Id="rId2" Type="http://schemas.openxmlformats.org/officeDocument/2006/relationships/hyperlink" Target="https://es.wikipedia.org/wiki/Contaminaci%C3%B3n_atmosf%C3%A9ric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s.wikipedia.org/wiki/%C3%93xidos_de_nitr%C3%B3geno" TargetMode="External"/><Relationship Id="rId11" Type="http://schemas.openxmlformats.org/officeDocument/2006/relationships/hyperlink" Target="https://es.wikipedia.org/wiki/Ozono" TargetMode="External"/><Relationship Id="rId5" Type="http://schemas.openxmlformats.org/officeDocument/2006/relationships/hyperlink" Target="https://es.wikipedia.org/wiki/Di%C3%B3xido_de_azufre" TargetMode="External"/><Relationship Id="rId15" Type="http://schemas.openxmlformats.org/officeDocument/2006/relationships/hyperlink" Target="https://es.wikipedia.org/wiki/Micr%C3%B3metro_(unidad_de_longitud)" TargetMode="External"/><Relationship Id="rId10" Type="http://schemas.openxmlformats.org/officeDocument/2006/relationships/hyperlink" Target="https://es.wikipedia.org/wiki/Fotoqu%C3%ADmica" TargetMode="External"/><Relationship Id="rId4" Type="http://schemas.openxmlformats.org/officeDocument/2006/relationships/hyperlink" Target="https://es.wikipedia.org/wiki/Mon%C3%B3xido_de_carbono" TargetMode="External"/><Relationship Id="rId9" Type="http://schemas.openxmlformats.org/officeDocument/2006/relationships/hyperlink" Target="https://es.wikipedia.org/wiki/Veh%C3%ADculo" TargetMode="External"/><Relationship Id="rId14" Type="http://schemas.openxmlformats.org/officeDocument/2006/relationships/hyperlink" Target="https://es.wikipedia.org/wiki/Material_particulad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s.wikipedia.org/wiki/Gases_de_invernadero" TargetMode="External"/><Relationship Id="rId3" Type="http://schemas.openxmlformats.org/officeDocument/2006/relationships/hyperlink" Target="https://es.wikipedia.org/wiki/Escorrent%C3%ADa" TargetMode="External"/><Relationship Id="rId7" Type="http://schemas.openxmlformats.org/officeDocument/2006/relationships/hyperlink" Target="https://es.wikipedia.org/wiki/Eutrofizaci%C3%B3n" TargetMode="External"/><Relationship Id="rId2" Type="http://schemas.openxmlformats.org/officeDocument/2006/relationships/hyperlink" Target="https://es.wikipedia.org/wiki/Contaminaci%C3%B3n_h%C3%ADdric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s.wikipedia.org/wiki/Aguas_residuales" TargetMode="External"/><Relationship Id="rId11" Type="http://schemas.openxmlformats.org/officeDocument/2006/relationships/hyperlink" Target="https://es.wikipedia.org/wiki/Sopa_de_pl%C3%A1stico" TargetMode="External"/><Relationship Id="rId5" Type="http://schemas.openxmlformats.org/officeDocument/2006/relationships/hyperlink" Target="https://es.wikipedia.org/wiki/Agua_subterr%C3%A1nea" TargetMode="External"/><Relationship Id="rId10" Type="http://schemas.openxmlformats.org/officeDocument/2006/relationships/hyperlink" Target="https://es.wikipedia.org/wiki/Desechos_marinos" TargetMode="External"/><Relationship Id="rId4" Type="http://schemas.openxmlformats.org/officeDocument/2006/relationships/hyperlink" Target="https://es.wikipedia.org/wiki/R%C3%ADo" TargetMode="External"/><Relationship Id="rId9" Type="http://schemas.openxmlformats.org/officeDocument/2006/relationships/hyperlink" Target="https://es.wikipedia.org/wiki/Acidificaci%C3%B3n_del_oc%C3%A9ano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es.wikipedia.org/wiki/Plaguicida" TargetMode="External"/><Relationship Id="rId3" Type="http://schemas.openxmlformats.org/officeDocument/2006/relationships/hyperlink" Target="https://es.wikipedia.org/wiki/Hidrocarburo" TargetMode="External"/><Relationship Id="rId7" Type="http://schemas.openxmlformats.org/officeDocument/2006/relationships/hyperlink" Target="https://es.wikipedia.org/wiki/Herbicida" TargetMode="External"/><Relationship Id="rId2" Type="http://schemas.openxmlformats.org/officeDocument/2006/relationships/hyperlink" Target="https://es.wikipedia.org/wiki/Contaminaci%C3%B3n_del_suel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s.wikipedia.org/wiki/Contaminaci%C3%B3n#cite_note-13" TargetMode="External"/><Relationship Id="rId5" Type="http://schemas.openxmlformats.org/officeDocument/2006/relationships/hyperlink" Target="https://es.wikipedia.org/wiki/Metil_tert-butil_%C3%A9ter" TargetMode="External"/><Relationship Id="rId10" Type="http://schemas.openxmlformats.org/officeDocument/2006/relationships/hyperlink" Target="https://es.wikipedia.org/wiki/Organoclorado" TargetMode="External"/><Relationship Id="rId4" Type="http://schemas.openxmlformats.org/officeDocument/2006/relationships/hyperlink" Target="https://es.wikipedia.org/wiki/Metal_pesado" TargetMode="External"/><Relationship Id="rId9" Type="http://schemas.openxmlformats.org/officeDocument/2006/relationships/hyperlink" Target="https://es.wikipedia.org/wiki/Monocultivo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s.wikipedia.org/wiki/Basur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31820" y="811369"/>
            <a:ext cx="9556124" cy="3580327"/>
          </a:xfrm>
        </p:spPr>
        <p:txBody>
          <a:bodyPr/>
          <a:lstStyle/>
          <a:p>
            <a:pPr algn="ctr"/>
            <a:r>
              <a:rPr lang="es-GT" sz="6600" dirty="0" smtClean="0">
                <a:solidFill>
                  <a:schemeClr val="bg2">
                    <a:lumMod val="75000"/>
                  </a:schemeClr>
                </a:solidFill>
                <a:latin typeface="Cooper Std Black" panose="0208090304030B020404" pitchFamily="18" charset="0"/>
              </a:rPr>
              <a:t>CONTAMINACION</a:t>
            </a:r>
            <a:endParaRPr lang="es-GT" sz="6600" dirty="0">
              <a:solidFill>
                <a:schemeClr val="bg2">
                  <a:lumMod val="75000"/>
                </a:schemeClr>
              </a:solidFill>
              <a:latin typeface="Cooper Std Black" panose="0208090304030B020404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54531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4632" y="3682083"/>
            <a:ext cx="5905500" cy="2790825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6096" y="332704"/>
            <a:ext cx="4003156" cy="260367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43" y="2936383"/>
            <a:ext cx="4130348" cy="303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852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759854" y="1236371"/>
            <a:ext cx="9144000" cy="3464417"/>
          </a:xfrm>
        </p:spPr>
        <p:txBody>
          <a:bodyPr/>
          <a:lstStyle/>
          <a:p>
            <a:r>
              <a:rPr lang="es-GT" dirty="0" smtClean="0">
                <a:solidFill>
                  <a:srgbClr val="00B050"/>
                </a:solidFill>
                <a:latin typeface="Bodoni MT Black" panose="02070A03080606020203" pitchFamily="18" charset="0"/>
              </a:rPr>
              <a:t>TIPOS DE CONTAMINACION</a:t>
            </a:r>
            <a:endParaRPr lang="es-GT" dirty="0">
              <a:solidFill>
                <a:srgbClr val="00B050"/>
              </a:solidFill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4381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GT" sz="4800" b="1" dirty="0">
                <a:solidFill>
                  <a:srgbClr val="002060"/>
                </a:solidFill>
                <a:hlinkClick r:id="rId2" tooltip="Contaminación atmosférica"/>
              </a:rPr>
              <a:t>Contaminación atmosférica</a:t>
            </a:r>
            <a:r>
              <a:rPr lang="es-GT" sz="4800" b="1" dirty="0">
                <a:solidFill>
                  <a:srgbClr val="002060"/>
                </a:solidFill>
              </a:rPr>
              <a:t/>
            </a:r>
            <a:br>
              <a:rPr lang="es-GT" sz="4800" b="1" dirty="0">
                <a:solidFill>
                  <a:srgbClr val="002060"/>
                </a:solidFill>
              </a:rPr>
            </a:br>
            <a:endParaRPr lang="es-GT" sz="4800" dirty="0">
              <a:solidFill>
                <a:srgbClr val="00206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GT" sz="2300" dirty="0"/>
              <a:t>Consiste en la liberación de sustancias químicas y partículas </a:t>
            </a:r>
            <a:r>
              <a:rPr lang="es-GT" sz="2300" dirty="0">
                <a:solidFill>
                  <a:srgbClr val="002060"/>
                </a:solidFill>
              </a:rPr>
              <a:t>en la </a:t>
            </a:r>
            <a:r>
              <a:rPr lang="es-GT" sz="2300" dirty="0">
                <a:solidFill>
                  <a:srgbClr val="002060"/>
                </a:solidFill>
                <a:hlinkClick r:id="rId3" tooltip="Atmósfera"/>
              </a:rPr>
              <a:t>atmósfera</a:t>
            </a:r>
            <a:r>
              <a:rPr lang="es-GT" sz="2300" dirty="0">
                <a:solidFill>
                  <a:srgbClr val="002060"/>
                </a:solidFill>
              </a:rPr>
              <a:t> alterando su composición y suponiendo un riesgo para la salud de las personas y de los demás seres vivos. Los gases contaminantes del aire más comunes son el </a:t>
            </a:r>
            <a:r>
              <a:rPr lang="es-GT" sz="2300" dirty="0">
                <a:solidFill>
                  <a:srgbClr val="002060"/>
                </a:solidFill>
                <a:hlinkClick r:id="rId4" tooltip="Monóxido de carbono"/>
              </a:rPr>
              <a:t>monóxido de carbono</a:t>
            </a:r>
            <a:r>
              <a:rPr lang="es-GT" sz="2300" dirty="0">
                <a:solidFill>
                  <a:srgbClr val="002060"/>
                </a:solidFill>
              </a:rPr>
              <a:t>, el </a:t>
            </a:r>
            <a:r>
              <a:rPr lang="es-GT" sz="2300" dirty="0">
                <a:solidFill>
                  <a:srgbClr val="002060"/>
                </a:solidFill>
                <a:hlinkClick r:id="rId5" tooltip="Dióxido de azufre"/>
              </a:rPr>
              <a:t>dióxido de azufre</a:t>
            </a:r>
            <a:r>
              <a:rPr lang="es-GT" sz="2300" dirty="0">
                <a:solidFill>
                  <a:srgbClr val="002060"/>
                </a:solidFill>
              </a:rPr>
              <a:t>, los clorofluorocarbonos y los </a:t>
            </a:r>
            <a:r>
              <a:rPr lang="es-GT" sz="2300" dirty="0">
                <a:solidFill>
                  <a:srgbClr val="002060"/>
                </a:solidFill>
                <a:hlinkClick r:id="rId6" tooltip="Óxidos de nitrógeno"/>
              </a:rPr>
              <a:t>óxidos de nitrógeno</a:t>
            </a:r>
            <a:r>
              <a:rPr lang="es-GT" sz="2300" dirty="0">
                <a:solidFill>
                  <a:srgbClr val="002060"/>
                </a:solidFill>
              </a:rPr>
              <a:t> producidos por la </a:t>
            </a:r>
            <a:r>
              <a:rPr lang="es-GT" sz="2300" dirty="0">
                <a:solidFill>
                  <a:srgbClr val="002060"/>
                </a:solidFill>
                <a:hlinkClick r:id="rId7" tooltip="Industria"/>
              </a:rPr>
              <a:t>industria</a:t>
            </a:r>
            <a:r>
              <a:rPr lang="es-GT" sz="2300" dirty="0">
                <a:solidFill>
                  <a:srgbClr val="002060"/>
                </a:solidFill>
              </a:rPr>
              <a:t> y por los gases producidos en la </a:t>
            </a:r>
            <a:r>
              <a:rPr lang="es-GT" sz="2300" dirty="0">
                <a:solidFill>
                  <a:srgbClr val="002060"/>
                </a:solidFill>
                <a:hlinkClick r:id="rId8" tooltip="Motor de combustión interna"/>
              </a:rPr>
              <a:t>combustión</a:t>
            </a:r>
            <a:r>
              <a:rPr lang="es-GT" sz="2300" dirty="0">
                <a:solidFill>
                  <a:srgbClr val="002060"/>
                </a:solidFill>
              </a:rPr>
              <a:t> de los </a:t>
            </a:r>
            <a:r>
              <a:rPr lang="es-GT" sz="2300" dirty="0">
                <a:solidFill>
                  <a:srgbClr val="002060"/>
                </a:solidFill>
                <a:hlinkClick r:id="rId9" tooltip="Vehículo"/>
              </a:rPr>
              <a:t>vehículos</a:t>
            </a:r>
            <a:r>
              <a:rPr lang="es-GT" sz="2300" dirty="0">
                <a:solidFill>
                  <a:srgbClr val="002060"/>
                </a:solidFill>
              </a:rPr>
              <a:t>. Los </a:t>
            </a:r>
            <a:r>
              <a:rPr lang="es-GT" sz="2300" dirty="0">
                <a:solidFill>
                  <a:srgbClr val="002060"/>
                </a:solidFill>
                <a:hlinkClick r:id="rId10" tooltip="Fotoquímica"/>
              </a:rPr>
              <a:t>fotoquímicos</a:t>
            </a:r>
            <a:r>
              <a:rPr lang="es-GT" sz="2300" dirty="0">
                <a:solidFill>
                  <a:srgbClr val="002060"/>
                </a:solidFill>
              </a:rPr>
              <a:t> como el </a:t>
            </a:r>
            <a:r>
              <a:rPr lang="es-GT" sz="2300" dirty="0">
                <a:solidFill>
                  <a:srgbClr val="002060"/>
                </a:solidFill>
                <a:hlinkClick r:id="rId11" tooltip="Ozono"/>
              </a:rPr>
              <a:t>ozono</a:t>
            </a:r>
            <a:r>
              <a:rPr lang="es-GT" sz="2300" dirty="0">
                <a:solidFill>
                  <a:srgbClr val="002060"/>
                </a:solidFill>
              </a:rPr>
              <a:t> y el </a:t>
            </a:r>
            <a:r>
              <a:rPr lang="es-GT" sz="2300" dirty="0">
                <a:solidFill>
                  <a:srgbClr val="002060"/>
                </a:solidFill>
                <a:hlinkClick r:id="rId12" tooltip="Esmog"/>
              </a:rPr>
              <a:t>esmog</a:t>
            </a:r>
            <a:r>
              <a:rPr lang="es-GT" sz="2300" dirty="0">
                <a:solidFill>
                  <a:srgbClr val="002060"/>
                </a:solidFill>
              </a:rPr>
              <a:t> se aumentan en el aire por los óxidos del nitrógeno e </a:t>
            </a:r>
            <a:r>
              <a:rPr lang="es-GT" sz="2300" dirty="0">
                <a:solidFill>
                  <a:srgbClr val="002060"/>
                </a:solidFill>
                <a:hlinkClick r:id="rId13" tooltip="Hidrocarburo"/>
              </a:rPr>
              <a:t>hidrocarburos</a:t>
            </a:r>
            <a:r>
              <a:rPr lang="es-GT" sz="2300" dirty="0">
                <a:solidFill>
                  <a:srgbClr val="002060"/>
                </a:solidFill>
              </a:rPr>
              <a:t> y reaccionan a la luz solar.  El </a:t>
            </a:r>
            <a:r>
              <a:rPr lang="es-GT" sz="2300" dirty="0">
                <a:solidFill>
                  <a:srgbClr val="002060"/>
                </a:solidFill>
                <a:hlinkClick r:id="rId14" tooltip="Material particulado"/>
              </a:rPr>
              <a:t>material </a:t>
            </a:r>
            <a:r>
              <a:rPr lang="es-GT" sz="2300" dirty="0" err="1">
                <a:solidFill>
                  <a:srgbClr val="002060"/>
                </a:solidFill>
                <a:hlinkClick r:id="rId14" tooltip="Material particulado"/>
              </a:rPr>
              <a:t>particulado</a:t>
            </a:r>
            <a:r>
              <a:rPr lang="es-GT" sz="2300" dirty="0">
                <a:solidFill>
                  <a:srgbClr val="002060"/>
                </a:solidFill>
              </a:rPr>
              <a:t> o el polvo contaminante en el aire se mide por su tamaño en </a:t>
            </a:r>
            <a:r>
              <a:rPr lang="es-GT" sz="2300" dirty="0">
                <a:solidFill>
                  <a:srgbClr val="002060"/>
                </a:solidFill>
                <a:hlinkClick r:id="rId15" tooltip="Micrómetro (unidad de longitud)"/>
              </a:rPr>
              <a:t>micrómetros</a:t>
            </a:r>
            <a:r>
              <a:rPr lang="es-GT" sz="2300" dirty="0">
                <a:solidFill>
                  <a:srgbClr val="002060"/>
                </a:solidFill>
              </a:rPr>
              <a:t>, y es común en erupciones volcánicas.</a:t>
            </a:r>
          </a:p>
        </p:txBody>
      </p:sp>
    </p:spTree>
    <p:extLst>
      <p:ext uri="{BB962C8B-B14F-4D97-AF65-F5344CB8AC3E}">
        <p14:creationId xmlns:p14="http://schemas.microsoft.com/office/powerpoint/2010/main" val="7590615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168275"/>
            <a:ext cx="4453944" cy="2783715"/>
          </a:xfrm>
          <a:prstGeom prst="rect">
            <a:avLst/>
          </a:prstGeom>
        </p:spPr>
      </p:pic>
      <p:sp>
        <p:nvSpPr>
          <p:cNvPr id="3" name="AutoShape 2" descr="Imagen relacionada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GT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480" y="1194245"/>
            <a:ext cx="4538524" cy="315881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226" y="3588522"/>
            <a:ext cx="3619013" cy="296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9235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GT" sz="4800" b="1" dirty="0">
                <a:hlinkClick r:id="rId2" tooltip="Contaminación hídrica"/>
              </a:rPr>
              <a:t>Contaminación </a:t>
            </a:r>
            <a:r>
              <a:rPr lang="es-GT" sz="4400" b="1" dirty="0">
                <a:hlinkClick r:id="rId2" tooltip="Contaminación hídrica"/>
              </a:rPr>
              <a:t>hídrica</a:t>
            </a:r>
            <a:r>
              <a:rPr lang="es-GT" b="1" dirty="0"/>
              <a:t/>
            </a:r>
            <a:br>
              <a:rPr lang="es-GT" b="1" dirty="0"/>
            </a:b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GT" sz="2400" dirty="0"/>
              <a:t>Se da por la liberación de residuos y contaminantes que drenan a las </a:t>
            </a:r>
            <a:r>
              <a:rPr lang="es-GT" sz="2400" dirty="0">
                <a:hlinkClick r:id="rId3" tooltip="Escorrentía"/>
              </a:rPr>
              <a:t>escorrentías</a:t>
            </a:r>
            <a:r>
              <a:rPr lang="es-GT" sz="2400" dirty="0"/>
              <a:t> y luego son transportados hacia </a:t>
            </a:r>
            <a:r>
              <a:rPr lang="es-GT" sz="2400" dirty="0">
                <a:hlinkClick r:id="rId4" tooltip="Río"/>
              </a:rPr>
              <a:t>ríos</a:t>
            </a:r>
            <a:r>
              <a:rPr lang="es-GT" sz="2400" dirty="0"/>
              <a:t>, penetrando en </a:t>
            </a:r>
            <a:r>
              <a:rPr lang="es-GT" sz="2400" dirty="0">
                <a:hlinkClick r:id="rId5" tooltip="Agua subterránea"/>
              </a:rPr>
              <a:t>aguas subterráneas</a:t>
            </a:r>
            <a:r>
              <a:rPr lang="es-GT" sz="2400" dirty="0"/>
              <a:t> o descargando en lagos o mares. Por derrames o descargas de </a:t>
            </a:r>
            <a:r>
              <a:rPr lang="es-GT" sz="2400" dirty="0">
                <a:hlinkClick r:id="rId6" tooltip="Aguas residuales"/>
              </a:rPr>
              <a:t>aguas residuales</a:t>
            </a:r>
            <a:r>
              <a:rPr lang="es-GT" sz="2400" dirty="0"/>
              <a:t>, </a:t>
            </a:r>
            <a:r>
              <a:rPr lang="es-GT" sz="2400" dirty="0">
                <a:hlinkClick r:id="rId7" tooltip="Eutrofización"/>
              </a:rPr>
              <a:t>eutrofización</a:t>
            </a:r>
            <a:r>
              <a:rPr lang="es-GT" sz="2400" dirty="0"/>
              <a:t> o descarga de basura. O por liberación descontrolada del </a:t>
            </a:r>
            <a:r>
              <a:rPr lang="es-GT" sz="2400" dirty="0">
                <a:hlinkClick r:id="rId8" tooltip="Gases de invernadero"/>
              </a:rPr>
              <a:t>gas de invernadero</a:t>
            </a:r>
            <a:r>
              <a:rPr lang="es-GT" sz="2400" dirty="0"/>
              <a:t> CO</a:t>
            </a:r>
            <a:r>
              <a:rPr lang="es-GT" sz="2400" baseline="-25000" dirty="0"/>
              <a:t>2</a:t>
            </a:r>
            <a:r>
              <a:rPr lang="es-GT" sz="2400" dirty="0"/>
              <a:t> que produce la </a:t>
            </a:r>
            <a:r>
              <a:rPr lang="es-GT" sz="2400" dirty="0">
                <a:hlinkClick r:id="rId9" tooltip="Acidificación del océano"/>
              </a:rPr>
              <a:t>acidificación de los océanos</a:t>
            </a:r>
            <a:r>
              <a:rPr lang="es-GT" sz="2400" dirty="0"/>
              <a:t>. Los </a:t>
            </a:r>
            <a:r>
              <a:rPr lang="es-GT" sz="2400" dirty="0">
                <a:hlinkClick r:id="rId10" tooltip="Desechos marinos"/>
              </a:rPr>
              <a:t>desechos marinos</a:t>
            </a:r>
            <a:r>
              <a:rPr lang="es-GT" sz="2400" dirty="0"/>
              <a:t> son desechos mayormente plásticos que contaminan los océanos y costas, algunas veces se acumulan en alta mar como en </a:t>
            </a:r>
            <a:r>
              <a:rPr lang="es-GT" sz="2400" dirty="0">
                <a:hlinkClick r:id="rId11" tooltip="Sopa de plástico"/>
              </a:rPr>
              <a:t>la gran mancha de basura del Pacífico Norte</a:t>
            </a:r>
            <a:r>
              <a:rPr lang="es-GT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58537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045" y="123690"/>
            <a:ext cx="3467100" cy="264795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232" y="1960272"/>
            <a:ext cx="4287969" cy="321703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582" y="3452328"/>
            <a:ext cx="4806503" cy="301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538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b="1" dirty="0">
                <a:hlinkClick r:id="rId2" tooltip="Contaminación del suelo"/>
              </a:rPr>
              <a:t>Contaminación del suelo</a:t>
            </a:r>
            <a:r>
              <a:rPr lang="es-GT" b="1" dirty="0"/>
              <a:t/>
            </a:r>
            <a:br>
              <a:rPr lang="es-GT" b="1" dirty="0"/>
            </a:br>
            <a:endParaRPr lang="es-GT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Ocurre cuando productos químicos son liberados por un derrame o filtraciones sobre y bajo la tierra. Entre los contaminantes del suelo más significativos se encuentran los </a:t>
            </a:r>
            <a:r>
              <a:rPr lang="es-GT" dirty="0">
                <a:hlinkClick r:id="rId3" tooltip="Hidrocarburo"/>
              </a:rPr>
              <a:t>hidrocarburos</a:t>
            </a:r>
            <a:r>
              <a:rPr lang="es-GT" dirty="0"/>
              <a:t> como el petróleo y sus derivados, los </a:t>
            </a:r>
            <a:r>
              <a:rPr lang="es-GT" dirty="0">
                <a:hlinkClick r:id="rId4" tooltip="Metal pesado"/>
              </a:rPr>
              <a:t>metales pesados</a:t>
            </a:r>
            <a:r>
              <a:rPr lang="es-GT" dirty="0"/>
              <a:t> frecuentes en baterías, el </a:t>
            </a:r>
            <a:r>
              <a:rPr lang="es-GT" dirty="0" err="1">
                <a:hlinkClick r:id="rId5" tooltip="Metil tert-butil éter"/>
              </a:rPr>
              <a:t>Metil</a:t>
            </a:r>
            <a:r>
              <a:rPr lang="es-GT" dirty="0">
                <a:hlinkClick r:id="rId5" tooltip="Metil tert-butil éter"/>
              </a:rPr>
              <a:t> </a:t>
            </a:r>
            <a:r>
              <a:rPr lang="es-GT" dirty="0" err="1">
                <a:hlinkClick r:id="rId5" tooltip="Metil tert-butil éter"/>
              </a:rPr>
              <a:t>tert-butil</a:t>
            </a:r>
            <a:r>
              <a:rPr lang="es-GT" dirty="0">
                <a:hlinkClick r:id="rId5" tooltip="Metil tert-butil éter"/>
              </a:rPr>
              <a:t> éter</a:t>
            </a:r>
            <a:r>
              <a:rPr lang="es-GT" dirty="0"/>
              <a:t> (MTBE),</a:t>
            </a:r>
            <a:r>
              <a:rPr lang="es-GT" baseline="30000" dirty="0">
                <a:hlinkClick r:id="rId6"/>
              </a:rPr>
              <a:t>13</a:t>
            </a:r>
            <a:r>
              <a:rPr lang="es-GT" dirty="0"/>
              <a:t> los </a:t>
            </a:r>
            <a:r>
              <a:rPr lang="es-GT" dirty="0">
                <a:hlinkClick r:id="rId7" tooltip="Herbicida"/>
              </a:rPr>
              <a:t>herbicidas</a:t>
            </a:r>
            <a:r>
              <a:rPr lang="es-GT" dirty="0"/>
              <a:t> y </a:t>
            </a:r>
            <a:r>
              <a:rPr lang="es-GT" dirty="0">
                <a:hlinkClick r:id="rId8" tooltip="Plaguicida"/>
              </a:rPr>
              <a:t>plaguicidas</a:t>
            </a:r>
            <a:r>
              <a:rPr lang="es-GT" dirty="0"/>
              <a:t> generalmente rociados a los cultivos industriales y </a:t>
            </a:r>
            <a:r>
              <a:rPr lang="es-GT" dirty="0">
                <a:hlinkClick r:id="rId9" tooltip="Monocultivo"/>
              </a:rPr>
              <a:t>monocultivos</a:t>
            </a:r>
            <a:r>
              <a:rPr lang="es-GT" dirty="0"/>
              <a:t> y </a:t>
            </a:r>
            <a:r>
              <a:rPr lang="es-GT" dirty="0" err="1">
                <a:hlinkClick r:id="rId10" tooltip="Organoclorado"/>
              </a:rPr>
              <a:t>organoclorados</a:t>
            </a:r>
            <a:r>
              <a:rPr lang="es-GT" dirty="0"/>
              <a:t> producidos por la industria.</a:t>
            </a:r>
          </a:p>
        </p:txBody>
      </p:sp>
    </p:spTree>
    <p:extLst>
      <p:ext uri="{BB962C8B-B14F-4D97-AF65-F5344CB8AC3E}">
        <p14:creationId xmlns:p14="http://schemas.microsoft.com/office/powerpoint/2010/main" val="2382791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029" y="2988167"/>
            <a:ext cx="4762500" cy="367665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376" y="218002"/>
            <a:ext cx="3581400" cy="259080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617" y="1082094"/>
            <a:ext cx="4086537" cy="306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492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249382"/>
            <a:ext cx="8596668" cy="1320800"/>
          </a:xfrm>
        </p:spPr>
        <p:txBody>
          <a:bodyPr>
            <a:noAutofit/>
          </a:bodyPr>
          <a:lstStyle/>
          <a:p>
            <a:r>
              <a:rPr lang="es-GT" sz="4800" b="1" dirty="0">
                <a:hlinkClick r:id="rId2" tooltip="Basura"/>
              </a:rPr>
              <a:t>Contaminación por basura</a:t>
            </a:r>
            <a:r>
              <a:rPr lang="es-GT" sz="4800" b="1" dirty="0"/>
              <a:t/>
            </a:r>
            <a:br>
              <a:rPr lang="es-GT" sz="4800" b="1" dirty="0"/>
            </a:br>
            <a:endParaRPr lang="es-GT" sz="48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GT" sz="2800" dirty="0"/>
              <a:t>Las grandes acumulaciones de residuos y de basura son un problema cada día mayor, se origina por las grandes aglomeraciones de población en las ciudades industrializadas o que están en proceso de urbanización. La basura es acumulada mayormente en vertederos, pero muchas veces es arrastrada por el viento o ríos y se dispersa por la superficie de la tierra y algunas veces llega hasta el océano</a:t>
            </a:r>
            <a:r>
              <a:rPr lang="es-G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73904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135</Words>
  <Application>Microsoft Office PowerPoint</Application>
  <PresentationFormat>Panorámica</PresentationFormat>
  <Paragraphs>10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Bodoni MT Black</vt:lpstr>
      <vt:lpstr>Cooper Std Black</vt:lpstr>
      <vt:lpstr>Trebuchet MS</vt:lpstr>
      <vt:lpstr>Wingdings 3</vt:lpstr>
      <vt:lpstr>Faceta</vt:lpstr>
      <vt:lpstr>CONTAMINACION</vt:lpstr>
      <vt:lpstr>TIPOS DE CONTAMINACION</vt:lpstr>
      <vt:lpstr>Contaminación atmosférica </vt:lpstr>
      <vt:lpstr>Presentación de PowerPoint</vt:lpstr>
      <vt:lpstr>Contaminación hídrica </vt:lpstr>
      <vt:lpstr>Presentación de PowerPoint</vt:lpstr>
      <vt:lpstr>Contaminación del suelo </vt:lpstr>
      <vt:lpstr>Presentación de PowerPoint</vt:lpstr>
      <vt:lpstr>Contaminación por basura 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CONTAMINACION</dc:title>
  <dc:creator>estudiante de Liceo Compu-market</dc:creator>
  <cp:lastModifiedBy>estudiante de Liceo Compu-market</cp:lastModifiedBy>
  <cp:revision>5</cp:revision>
  <dcterms:created xsi:type="dcterms:W3CDTF">2017-05-22T13:49:02Z</dcterms:created>
  <dcterms:modified xsi:type="dcterms:W3CDTF">2017-05-22T18:04:32Z</dcterms:modified>
</cp:coreProperties>
</file>

<file path=docProps/thumbnail.jpeg>
</file>